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74" r:id="rId2"/>
    <p:sldId id="276" r:id="rId3"/>
    <p:sldId id="610" r:id="rId4"/>
    <p:sldId id="587" r:id="rId5"/>
    <p:sldId id="624" r:id="rId6"/>
    <p:sldId id="617" r:id="rId7"/>
    <p:sldId id="611" r:id="rId8"/>
    <p:sldId id="612" r:id="rId9"/>
    <p:sldId id="625" r:id="rId10"/>
    <p:sldId id="618" r:id="rId11"/>
    <p:sldId id="620" r:id="rId12"/>
    <p:sldId id="614" r:id="rId13"/>
    <p:sldId id="615" r:id="rId14"/>
    <p:sldId id="622" r:id="rId15"/>
    <p:sldId id="623" r:id="rId16"/>
    <p:sldId id="592" r:id="rId17"/>
    <p:sldId id="593" r:id="rId18"/>
    <p:sldId id="586" r:id="rId19"/>
    <p:sldId id="528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Информационни технологии" id="{F8F9833F-6FC8-435C-B14B-E7C733F5219D}">
          <p14:sldIdLst>
            <p14:sldId id="610"/>
            <p14:sldId id="587"/>
            <p14:sldId id="624"/>
            <p14:sldId id="617"/>
          </p14:sldIdLst>
        </p14:section>
        <p14:section name="Компютърна система" id="{ECEDB838-D858-484D-A0E5-E196B3D83A58}">
          <p14:sldIdLst>
            <p14:sldId id="611"/>
            <p14:sldId id="612"/>
            <p14:sldId id="625"/>
            <p14:sldId id="618"/>
            <p14:sldId id="620"/>
            <p14:sldId id="614"/>
            <p14:sldId id="615"/>
            <p14:sldId id="622"/>
            <p14:sldId id="623"/>
          </p14:sldIdLst>
        </p14:section>
        <p14:section name="Правила за безопасна работа" id="{FF78C96D-2705-4081-93D6-FDF89C9A3D2B}">
          <p14:sldIdLst>
            <p14:sldId id="592"/>
            <p14:sldId id="593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4" autoAdjust="0"/>
    <p:restoredTop sz="94609" autoAdjust="0"/>
  </p:normalViewPr>
  <p:slideViewPr>
    <p:cSldViewPr snapToGrid="0" showGuides="1">
      <p:cViewPr varScale="1">
        <p:scale>
          <a:sx n="100" d="100"/>
          <a:sy n="100" d="100"/>
        </p:scale>
        <p:origin x="114" y="23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8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790925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Хардуер и софтуер. Правила за безопасност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485192"/>
            <a:ext cx="10965303" cy="1024490"/>
          </a:xfrm>
        </p:spPr>
        <p:txBody>
          <a:bodyPr>
            <a:normAutofit fontScale="90000"/>
          </a:bodyPr>
          <a:lstStyle/>
          <a:p>
            <a:r>
              <a:rPr lang="bg-BG" dirty="0"/>
              <a:t>Въведение в информационните технологии и компютърните системи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2703949"/>
            <a:ext cx="3140529" cy="2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 marL="533353" indent="-457200"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Периферни </a:t>
            </a:r>
            <a:r>
              <a:rPr lang="bg-BG" b="1" dirty="0">
                <a:solidFill>
                  <a:schemeClr val="bg1"/>
                </a:solidFill>
              </a:rPr>
              <a:t>устройства </a:t>
            </a:r>
            <a:r>
              <a:rPr lang="bg-BG" dirty="0"/>
              <a:t>– връзка между системния блок, потребителя и други </a:t>
            </a:r>
            <a:r>
              <a:rPr lang="bg-BG" b="1" dirty="0"/>
              <a:t>КС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Изходни</a:t>
            </a:r>
          </a:p>
          <a:p>
            <a:pPr marL="1066419" lvl="1" indent="-457200">
              <a:buClr>
                <a:schemeClr val="tx1"/>
              </a:buClr>
            </a:pPr>
            <a:r>
              <a:rPr lang="bg-BG" b="1" dirty="0"/>
              <a:t>Входно-изходни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(2)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98" name="Picture 2" descr="Microphone PNG Transparent Images Free Download - Pngfr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57" y="1930126"/>
            <a:ext cx="2257423" cy="22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Monitor Png HQ PNG Image | FreePNGIm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31" y="2946879"/>
            <a:ext cx="2807344" cy="3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HDD Hard Disk Drive PNG Image for Fre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4114422"/>
            <a:ext cx="2737768" cy="2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Системен блок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bg-BG" dirty="0"/>
              <a:t>сграда на работилницата</a:t>
            </a:r>
            <a:endParaRPr lang="en-US" dirty="0"/>
          </a:p>
          <a:p>
            <a:pPr lvl="1"/>
            <a:r>
              <a:rPr lang="bg-BG" b="1" dirty="0"/>
              <a:t>Дънна платка </a:t>
            </a:r>
            <a:r>
              <a:rPr lang="bg-BG" dirty="0"/>
              <a:t>(</a:t>
            </a:r>
            <a:r>
              <a:rPr lang="en-US" dirty="0"/>
              <a:t>Motherboard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разпределение на помещенията и инсталации (</a:t>
            </a:r>
            <a:r>
              <a:rPr lang="bg-BG" b="1" dirty="0"/>
              <a:t>ток</a:t>
            </a:r>
            <a:r>
              <a:rPr lang="bg-BG" dirty="0"/>
              <a:t>, </a:t>
            </a:r>
            <a:r>
              <a:rPr lang="bg-BG" b="1" dirty="0"/>
              <a:t>вода</a:t>
            </a:r>
            <a:r>
              <a:rPr lang="bg-BG" dirty="0"/>
              <a:t>, </a:t>
            </a:r>
            <a:r>
              <a:rPr lang="bg-BG" b="1" dirty="0"/>
              <a:t>газ</a:t>
            </a:r>
            <a:r>
              <a:rPr lang="bg-BG" dirty="0"/>
              <a:t>, </a:t>
            </a:r>
            <a:r>
              <a:rPr lang="bg-BG" b="1" dirty="0"/>
              <a:t>вентилация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Процесор</a:t>
            </a:r>
            <a:r>
              <a:rPr lang="bg-BG" dirty="0"/>
              <a:t> (</a:t>
            </a:r>
            <a:r>
              <a:rPr lang="en-US" dirty="0"/>
              <a:t>CPU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bg-BG" dirty="0"/>
              <a:t>майсторът в работилницата</a:t>
            </a:r>
          </a:p>
          <a:p>
            <a:pPr lvl="1"/>
            <a:r>
              <a:rPr lang="bg-BG" b="1" dirty="0"/>
              <a:t>Оперативна памет </a:t>
            </a:r>
            <a:r>
              <a:rPr lang="bg-BG" dirty="0"/>
              <a:t>(</a:t>
            </a:r>
            <a:r>
              <a:rPr lang="en-US" dirty="0"/>
              <a:t>RAM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работната маса, тезгях</a:t>
            </a:r>
          </a:p>
          <a:p>
            <a:pPr marL="533353" indent="-457200"/>
            <a:r>
              <a:rPr lang="bg-BG" b="1" dirty="0"/>
              <a:t>Периферни устройства </a:t>
            </a:r>
            <a:r>
              <a:rPr lang="bg-BG" dirty="0"/>
              <a:t>– служат за връзка с околния свят</a:t>
            </a:r>
          </a:p>
          <a:p>
            <a:pPr marL="1066419" lvl="1" indent="-457200"/>
            <a:r>
              <a:rPr lang="bg-BG" b="1" dirty="0"/>
              <a:t>Входни</a:t>
            </a:r>
            <a:r>
              <a:rPr lang="bg-BG" dirty="0"/>
              <a:t> – доставка на материали</a:t>
            </a:r>
          </a:p>
          <a:p>
            <a:pPr marL="1066419" lvl="1" indent="-457200"/>
            <a:r>
              <a:rPr lang="bg-BG" b="1" dirty="0"/>
              <a:t>Изходни</a:t>
            </a:r>
            <a:r>
              <a:rPr lang="bg-BG" dirty="0"/>
              <a:t> – извежда готова продукция</a:t>
            </a:r>
          </a:p>
          <a:p>
            <a:pPr marL="1066419" lvl="1" indent="-457200"/>
            <a:r>
              <a:rPr lang="bg-BG" b="1" dirty="0"/>
              <a:t>Входно-изходни</a:t>
            </a:r>
            <a:r>
              <a:rPr lang="bg-BG" dirty="0"/>
              <a:t> – общува с клиенти и доставчици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хардуер – аналогия с работилница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9649"/>
            <a:ext cx="11818096" cy="5456391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b="1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Входните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 </a:t>
            </a:r>
            <a:r>
              <a:rPr lang="bg-BG" sz="3400" dirty="0"/>
              <a:t>за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b="1" dirty="0"/>
              <a:t>въвеждане на данни </a:t>
            </a:r>
            <a:r>
              <a:rPr lang="bg-BG" sz="3400" dirty="0">
                <a:solidFill>
                  <a:srgbClr val="234465"/>
                </a:solidFill>
              </a:rPr>
              <a:t>в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Клавиатура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Мишка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Скенер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Микрофон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6" y="2169024"/>
            <a:ext cx="2257992" cy="12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9" y="2800447"/>
            <a:ext cx="1512716" cy="1505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4" y="4463609"/>
            <a:ext cx="2008024" cy="1987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12" y="3645446"/>
            <a:ext cx="1972041" cy="19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5" y="1240971"/>
            <a:ext cx="11804829" cy="5455738"/>
          </a:xfrm>
        </p:spPr>
        <p:txBody>
          <a:bodyPr>
            <a:normAutofit/>
          </a:bodyPr>
          <a:lstStyle/>
          <a:p>
            <a:pPr marL="504000" lvl="1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͏</a:t>
            </a:r>
            <a:r>
              <a:rPr lang="bg-BG" sz="3400" b="1" dirty="0">
                <a:solidFill>
                  <a:schemeClr val="bg1"/>
                </a:solidFill>
              </a:rPr>
              <a:t>Изходните</a:t>
            </a:r>
            <a:r>
              <a:rPr lang="bg-BG" sz="3400" dirty="0">
                <a:solidFill>
                  <a:srgbClr val="234465"/>
                </a:solidFill>
              </a:rPr>
              <a:t> устройства служат</a:t>
            </a:r>
            <a:r>
              <a:rPr lang="en-US" sz="3400" dirty="0">
                <a:solidFill>
                  <a:srgbClr val="234465"/>
                </a:solidFill>
              </a:rPr>
              <a:t> </a:t>
            </a:r>
            <a:r>
              <a:rPr lang="bg-BG" sz="3400" dirty="0">
                <a:solidFill>
                  <a:srgbClr val="234465"/>
                </a:solidFill>
              </a:rPr>
              <a:t>за </a:t>
            </a:r>
            <a:r>
              <a:rPr lang="bg-BG" sz="3400" b="1" dirty="0"/>
              <a:t>извеждане</a:t>
            </a:r>
            <a:r>
              <a:rPr lang="bg-BG" sz="3400" dirty="0"/>
              <a:t> </a:t>
            </a:r>
            <a:r>
              <a:rPr lang="bg-BG" sz="3400" b="1" dirty="0"/>
              <a:t>на данни </a:t>
            </a:r>
            <a:r>
              <a:rPr lang="bg-BG" sz="3400" dirty="0">
                <a:solidFill>
                  <a:srgbClr val="234465"/>
                </a:solidFill>
              </a:rPr>
              <a:t>от КС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Монитор</a:t>
            </a: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Принтер</a:t>
            </a:r>
            <a:r>
              <a:rPr lang="en-US" sz="3400" dirty="0">
                <a:solidFill>
                  <a:srgbClr val="234465"/>
                </a:solidFill>
              </a:rPr>
              <a:t>, 3D Printer</a:t>
            </a:r>
            <a:endParaRPr lang="bg-BG" sz="3400" dirty="0">
              <a:solidFill>
                <a:srgbClr val="234465"/>
              </a:solidFill>
            </a:endParaRPr>
          </a:p>
          <a:p>
            <a:pPr marL="1044000" lvl="2">
              <a:lnSpc>
                <a:spcPct val="110000"/>
              </a:lnSpc>
            </a:pPr>
            <a:r>
              <a:rPr lang="bg-BG" sz="3400" dirty="0">
                <a:solidFill>
                  <a:srgbClr val="234465"/>
                </a:solidFill>
              </a:rPr>
              <a:t>Говорители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Изходни устройства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2139722"/>
            <a:ext cx="2257425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98" y="2495483"/>
            <a:ext cx="2946714" cy="2946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2" y="4638675"/>
            <a:ext cx="2219325" cy="221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0" y="4191391"/>
            <a:ext cx="2205805" cy="22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Входно-изходните</a:t>
            </a:r>
            <a:r>
              <a:rPr lang="ru-RU" dirty="0"/>
              <a:t> устройства служат за </a:t>
            </a:r>
            <a:r>
              <a:rPr lang="ru-RU" b="1" dirty="0"/>
              <a:t>въвеждане</a:t>
            </a:r>
            <a:r>
              <a:rPr lang="ru-RU" dirty="0"/>
              <a:t> и </a:t>
            </a:r>
            <a:r>
              <a:rPr lang="ru-RU" b="1" dirty="0"/>
              <a:t>извеждане</a:t>
            </a:r>
            <a:r>
              <a:rPr lang="ru-RU" dirty="0"/>
              <a:t> на данни в/от КС</a:t>
            </a:r>
          </a:p>
          <a:p>
            <a:endParaRPr lang="ru-RU" dirty="0"/>
          </a:p>
          <a:p>
            <a:pPr lvl="1"/>
            <a:r>
              <a:rPr lang="ru-RU" dirty="0"/>
              <a:t>HDD, SSD</a:t>
            </a:r>
          </a:p>
          <a:p>
            <a:pPr lvl="1"/>
            <a:r>
              <a:rPr lang="ru-RU" dirty="0"/>
              <a:t>CD, DVD</a:t>
            </a:r>
          </a:p>
          <a:p>
            <a:pPr lvl="1"/>
            <a:r>
              <a:rPr lang="ru-RU" dirty="0"/>
              <a:t>Flash памет</a:t>
            </a:r>
          </a:p>
          <a:p>
            <a:endParaRPr lang="ru-RU" dirty="0"/>
          </a:p>
          <a:p>
            <a:r>
              <a:rPr lang="ru-RU" b="1" dirty="0"/>
              <a:t>HDD</a:t>
            </a:r>
            <a:r>
              <a:rPr lang="ru-RU" dirty="0"/>
              <a:t>, </a:t>
            </a:r>
            <a:r>
              <a:rPr lang="ru-RU" b="1" dirty="0"/>
              <a:t>SSD</a:t>
            </a:r>
            <a:r>
              <a:rPr lang="ru-RU" dirty="0"/>
              <a:t>, </a:t>
            </a:r>
            <a:r>
              <a:rPr lang="ru-RU" b="1" dirty="0"/>
              <a:t>DVD</a:t>
            </a:r>
            <a:r>
              <a:rPr lang="ru-RU" dirty="0"/>
              <a:t> и други са разположени в системния блок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Входно-изходни устройства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1" y="2535015"/>
            <a:ext cx="331470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4" y="2705483"/>
            <a:ext cx="2286000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01" y="3272221"/>
            <a:ext cx="1428750" cy="1162050"/>
          </a:xfrm>
          <a:prstGeom prst="rect">
            <a:avLst/>
          </a:prstGeom>
        </p:spPr>
      </p:pic>
      <p:pic>
        <p:nvPicPr>
          <p:cNvPr id="5122" name="Picture 2" descr="Download HDD Hard Disk Drive PNG Image for Fre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221" y="3985986"/>
            <a:ext cx="1774120" cy="17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Системен софтуер </a:t>
            </a:r>
            <a:r>
              <a:rPr lang="bg-BG" dirty="0"/>
              <a:t>(</a:t>
            </a:r>
            <a:r>
              <a:rPr lang="bg-BG" b="1" dirty="0"/>
              <a:t>операционна система</a:t>
            </a:r>
            <a:r>
              <a:rPr lang="bg-BG" dirty="0"/>
              <a:t>) – управлява </a:t>
            </a:r>
            <a:r>
              <a:rPr lang="bg-BG" b="1" dirty="0"/>
              <a:t>хардуера</a:t>
            </a:r>
            <a:r>
              <a:rPr lang="bg-BG" dirty="0"/>
              <a:t> и останалите програми</a:t>
            </a:r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Инструментален софтуер </a:t>
            </a:r>
            <a:r>
              <a:rPr lang="bg-BG" dirty="0"/>
              <a:t>(</a:t>
            </a:r>
            <a:r>
              <a:rPr lang="en-US" b="1" dirty="0"/>
              <a:t>tools</a:t>
            </a:r>
            <a:r>
              <a:rPr lang="bg-BG" dirty="0"/>
              <a:t>) – служи за </a:t>
            </a:r>
            <a:r>
              <a:rPr lang="bg-BG" b="1" dirty="0"/>
              <a:t>поддръжка</a:t>
            </a:r>
            <a:r>
              <a:rPr lang="bg-BG" dirty="0"/>
              <a:t> на изправността на останалия софтуер</a:t>
            </a:r>
            <a:endParaRPr lang="en-US" dirty="0"/>
          </a:p>
          <a:p>
            <a:pPr marL="533353" indent="-457200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Приложен софтуер </a:t>
            </a:r>
            <a:r>
              <a:rPr lang="bg-BG" dirty="0"/>
              <a:t>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потребителските</a:t>
            </a:r>
            <a:r>
              <a:rPr lang="bg-BG" dirty="0"/>
              <a:t> програми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1650303" y="4464025"/>
            <a:ext cx="3722915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8" y="4464025"/>
            <a:ext cx="4484031" cy="224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7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7982-6D23-447D-9D4D-78C23E2B4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3B8732-F1A3-4362-921B-7817987BA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Здравни и технически указания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E881-27C0-4FD7-8EAD-6C02DC006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84" y="1173325"/>
            <a:ext cx="2441315" cy="27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77DE6-9DAB-4E35-B57C-D2FE6A974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806" y="1242423"/>
            <a:ext cx="8334566" cy="5201066"/>
          </a:xfrm>
        </p:spPr>
        <p:txBody>
          <a:bodyPr>
            <a:normAutofit fontScale="92500"/>
          </a:bodyPr>
          <a:lstStyle/>
          <a:p>
            <a:pPr lvl="0"/>
            <a:r>
              <a:rPr lang="bg-BG" dirty="0"/>
              <a:t>Правете </a:t>
            </a:r>
            <a:r>
              <a:rPr lang="bg-BG" b="1" dirty="0"/>
              <a:t>почивка</a:t>
            </a:r>
            <a:r>
              <a:rPr lang="bg-BG" dirty="0"/>
              <a:t> на всеки </a:t>
            </a:r>
            <a:r>
              <a:rPr lang="bg-BG" b="1" dirty="0"/>
              <a:t>30-45 минути </a:t>
            </a:r>
            <a:r>
              <a:rPr lang="bg-BG" dirty="0"/>
              <a:t>работа пред компютъра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b="1" dirty="0"/>
              <a:t>Не пипайте</a:t>
            </a:r>
            <a:r>
              <a:rPr lang="bg-BG" dirty="0"/>
              <a:t> кабелите на </a:t>
            </a:r>
            <a:r>
              <a:rPr lang="bg-BG" b="1" dirty="0"/>
              <a:t>КС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Правилна стойка </a:t>
            </a:r>
            <a:r>
              <a:rPr lang="en-US" dirty="0"/>
              <a:t>– </a:t>
            </a:r>
            <a:r>
              <a:rPr lang="bg-BG" dirty="0"/>
              <a:t>гърбът, ръцете и краката не трябва да са под напрежение</a:t>
            </a:r>
          </a:p>
          <a:p>
            <a:pPr>
              <a:buClr>
                <a:schemeClr val="tx1"/>
              </a:buClr>
            </a:pPr>
            <a:r>
              <a:rPr lang="bg-BG" b="1" dirty="0"/>
              <a:t>Светлината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не трябва да има отражение и блясък върху монитора</a:t>
            </a:r>
          </a:p>
          <a:p>
            <a:pPr>
              <a:buClr>
                <a:schemeClr val="tx1"/>
              </a:buClr>
            </a:pPr>
            <a:r>
              <a:rPr lang="bg-BG" b="1" dirty="0"/>
              <a:t>Изключвайте компютъра </a:t>
            </a:r>
            <a:r>
              <a:rPr lang="bg-BG" dirty="0"/>
              <a:t>с указаната команда, а не с прекъсване на захранването!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90CBF-2CE6-4E3A-AB16-2430A3B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bg-BG" dirty="0"/>
              <a:t>Правила за безопасна работа с КС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2" y="1242423"/>
            <a:ext cx="3435437" cy="4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2240"/>
            <a:ext cx="9715330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6007" y="2735446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501636"/>
            <a:ext cx="9028216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bg-BG" sz="2900" dirty="0">
                <a:solidFill>
                  <a:schemeClr val="bg2"/>
                </a:solidFill>
              </a:rPr>
              <a:t>Информационни дейности: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събиране</a:t>
            </a:r>
            <a:r>
              <a:rPr lang="bg-BG" sz="2900" dirty="0">
                <a:solidFill>
                  <a:schemeClr val="bg2"/>
                </a:solidFill>
              </a:rPr>
              <a:t> на информация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съхраняване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обработване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/>
                </a:solidFill>
              </a:rPr>
              <a:t>разпространяване</a:t>
            </a:r>
            <a:r>
              <a:rPr lang="bg-BG" sz="2900" dirty="0">
                <a:solidFill>
                  <a:schemeClr val="bg2"/>
                </a:solidFill>
              </a:rPr>
              <a:t> на информация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b="1" dirty="0">
                <a:solidFill>
                  <a:schemeClr val="bg2"/>
                </a:solidFill>
              </a:rPr>
              <a:t>КС</a:t>
            </a:r>
            <a:r>
              <a:rPr lang="bg-BG" sz="2900" dirty="0">
                <a:solidFill>
                  <a:schemeClr val="bg2"/>
                </a:solidFill>
              </a:rPr>
              <a:t> включва </a:t>
            </a:r>
            <a:r>
              <a:rPr lang="bg-BG" sz="2900" b="1" dirty="0">
                <a:solidFill>
                  <a:schemeClr val="bg1"/>
                </a:solidFill>
              </a:rPr>
              <a:t>хардуер</a:t>
            </a:r>
            <a:r>
              <a:rPr lang="bg-BG" sz="2900" dirty="0">
                <a:solidFill>
                  <a:schemeClr val="bg2"/>
                </a:solidFill>
              </a:rPr>
              <a:t> и </a:t>
            </a:r>
            <a:r>
              <a:rPr lang="bg-BG" sz="2900" b="1" dirty="0">
                <a:solidFill>
                  <a:schemeClr val="bg1"/>
                </a:solidFill>
              </a:rPr>
              <a:t>софтуер</a:t>
            </a:r>
            <a:r>
              <a:rPr lang="bg-BG" sz="29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  <a:tabLst>
                <a:tab pos="2176463" algn="l"/>
              </a:tabLst>
            </a:pPr>
            <a:r>
              <a:rPr lang="bg-BG" sz="2900" dirty="0">
                <a:solidFill>
                  <a:schemeClr val="bg2"/>
                </a:solidFill>
              </a:rPr>
              <a:t>За безопасна работа спазвайте времето за </a:t>
            </a:r>
            <a:r>
              <a:rPr lang="bg-BG" sz="2900" b="1" dirty="0">
                <a:solidFill>
                  <a:schemeClr val="bg2"/>
                </a:solidFill>
              </a:rPr>
              <a:t>работа и почивка</a:t>
            </a:r>
            <a:r>
              <a:rPr lang="bg-BG" sz="2900" dirty="0">
                <a:solidFill>
                  <a:schemeClr val="bg2"/>
                </a:solidFill>
              </a:rPr>
              <a:t>, </a:t>
            </a:r>
            <a:r>
              <a:rPr lang="bg-BG" sz="2900" b="1" dirty="0">
                <a:solidFill>
                  <a:schemeClr val="bg2"/>
                </a:solidFill>
              </a:rPr>
              <a:t>правилна стойка</a:t>
            </a:r>
            <a:r>
              <a:rPr lang="bg-BG" sz="2900" dirty="0">
                <a:solidFill>
                  <a:schemeClr val="bg2"/>
                </a:solidFill>
              </a:rPr>
              <a:t>, подходящо </a:t>
            </a:r>
            <a:r>
              <a:rPr lang="bg-BG" sz="2900" b="1" dirty="0">
                <a:solidFill>
                  <a:schemeClr val="bg2"/>
                </a:solidFill>
              </a:rPr>
              <a:t>осветление</a:t>
            </a:r>
            <a:r>
              <a:rPr lang="bg-BG" sz="2900" dirty="0">
                <a:solidFill>
                  <a:schemeClr val="bg2"/>
                </a:solidFill>
              </a:rPr>
              <a:t>,</a:t>
            </a:r>
            <a:r>
              <a:rPr lang="bg-BG" sz="2900" b="1" dirty="0">
                <a:solidFill>
                  <a:schemeClr val="bg2"/>
                </a:solidFill>
              </a:rPr>
              <a:t> коректно изключване </a:t>
            </a:r>
            <a:r>
              <a:rPr lang="bg-BG" sz="2900" dirty="0">
                <a:solidFill>
                  <a:schemeClr val="bg2"/>
                </a:solidFill>
              </a:rPr>
              <a:t>на компютъра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22544" y="1362639"/>
            <a:ext cx="8182463" cy="5334437"/>
          </a:xfrm>
        </p:spPr>
        <p:txBody>
          <a:bodyPr>
            <a:normAutofit fontScale="92500" lnSpcReduction="10000"/>
          </a:bodyPr>
          <a:lstStyle/>
          <a:p>
            <a:r>
              <a:rPr lang="bg-BG" sz="3600" dirty="0"/>
              <a:t>Какво включват </a:t>
            </a:r>
            <a:r>
              <a:rPr lang="bg-BG" sz="3600" b="1" dirty="0">
                <a:solidFill>
                  <a:schemeClr val="bg1"/>
                </a:solidFill>
              </a:rPr>
              <a:t>информационните технологии</a:t>
            </a:r>
            <a:r>
              <a:rPr lang="bg-BG" sz="3600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Информация</a:t>
            </a:r>
            <a:endParaRPr lang="en-US" sz="3400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400" dirty="0"/>
              <a:t>Информационен процес</a:t>
            </a:r>
            <a:endParaRPr lang="en-US" sz="3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Компоненти на </a:t>
            </a:r>
            <a:r>
              <a:rPr lang="bg-BG" sz="3600" b="1" dirty="0">
                <a:solidFill>
                  <a:schemeClr val="bg1"/>
                </a:solidFill>
              </a:rPr>
              <a:t>компютърната система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Периферни устройства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bg-BG" sz="3600" dirty="0"/>
              <a:t>Правила за </a:t>
            </a:r>
            <a:r>
              <a:rPr lang="bg-BG" sz="3600" b="1" dirty="0">
                <a:solidFill>
                  <a:schemeClr val="bg1"/>
                </a:solidFill>
              </a:rPr>
              <a:t>безопасна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работа</a:t>
            </a:r>
            <a:r>
              <a:rPr lang="bg-BG" sz="3600" dirty="0"/>
              <a:t> с компютърна система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Информационни технологии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9" y="5614599"/>
            <a:ext cx="10961783" cy="675365"/>
          </a:xfrm>
        </p:spPr>
        <p:txBody>
          <a:bodyPr/>
          <a:lstStyle/>
          <a:p>
            <a:r>
              <a:rPr lang="bg-BG" sz="3600" dirty="0"/>
              <a:t>Данни, информация, информационни технологии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5" y="849086"/>
            <a:ext cx="8202191" cy="3601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Данни </a:t>
            </a:r>
            <a:r>
              <a:rPr lang="bg-BG" dirty="0"/>
              <a:t>– символно записани факти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Текст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Звук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/>
              <a:t>Изображение</a:t>
            </a:r>
          </a:p>
          <a:p>
            <a:pPr marL="720000" lvl="2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bg-BG" dirty="0" smtClean="0"/>
              <a:t>...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(1)</a:t>
            </a:r>
          </a:p>
        </p:txBody>
      </p:sp>
      <p:pic>
        <p:nvPicPr>
          <p:cNvPr id="1026" name="Picture 2" descr="Engineering degree (Bac+4) - Big Data &amp; Analytics major - E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60" y="3456604"/>
            <a:ext cx="5556017" cy="30032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429993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 smtClean="0">
                <a:solidFill>
                  <a:schemeClr val="bg1"/>
                </a:solidFill>
              </a:rPr>
              <a:t>Информация</a:t>
            </a:r>
            <a:r>
              <a:rPr lang="bg-BG" dirty="0" smtClean="0"/>
              <a:t> </a:t>
            </a:r>
            <a:r>
              <a:rPr lang="en-US" dirty="0"/>
              <a:t>– </a:t>
            </a:r>
            <a:r>
              <a:rPr lang="bg-BG" dirty="0"/>
              <a:t>съвкупност от </a:t>
            </a:r>
            <a:r>
              <a:rPr lang="bg-BG" b="1" dirty="0"/>
              <a:t>данни</a:t>
            </a:r>
            <a:r>
              <a:rPr lang="bg-BG" dirty="0"/>
              <a:t> за обекти, процеси и явления, които </a:t>
            </a:r>
            <a:r>
              <a:rPr lang="bg-BG" b="1" dirty="0">
                <a:solidFill>
                  <a:schemeClr val="bg1"/>
                </a:solidFill>
              </a:rPr>
              <a:t>обогатяват</a:t>
            </a:r>
            <a:r>
              <a:rPr lang="bg-BG" dirty="0"/>
              <a:t> представата ни за тях</a:t>
            </a:r>
            <a:endParaRPr lang="bg-BG" b="1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2</a:t>
            </a:r>
            <a:r>
              <a:rPr lang="bg-BG" dirty="0" smtClean="0"/>
              <a:t>)</a:t>
            </a:r>
            <a:endParaRPr lang="bg-BG" dirty="0"/>
          </a:p>
        </p:txBody>
      </p:sp>
      <p:pic>
        <p:nvPicPr>
          <p:cNvPr id="2050" name="Picture 2" descr="About UMIT | University of Miami Inform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4" y="3329168"/>
            <a:ext cx="4952755" cy="3292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581952"/>
            <a:ext cx="9929724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дейности</a:t>
            </a:r>
            <a:r>
              <a:rPr lang="en-US" dirty="0"/>
              <a:t> –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събиране, съхраняване, обработване и разпространяване на информация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Информационни технологии </a:t>
            </a:r>
            <a:r>
              <a:rPr lang="bg-BG" dirty="0"/>
              <a:t>(ИТ)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bg-BG" dirty="0"/>
              <a:t> технологии, свързани с осъществяването на тези дейности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Информационен процес</a:t>
            </a:r>
            <a:r>
              <a:rPr lang="en-US" dirty="0"/>
              <a:t> –</a:t>
            </a:r>
            <a:r>
              <a:rPr lang="bg-BG" dirty="0"/>
              <a:t> съвкупност от извършваните информационни дейности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6" y="303950"/>
            <a:ext cx="8399495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понятия в ИТ </a:t>
            </a:r>
            <a:r>
              <a:rPr lang="bg-BG" dirty="0" smtClean="0"/>
              <a:t>(</a:t>
            </a:r>
            <a:r>
              <a:rPr lang="en-US" dirty="0" smtClean="0"/>
              <a:t>3</a:t>
            </a:r>
            <a:r>
              <a:rPr lang="bg-BG" dirty="0" smtClean="0"/>
              <a:t>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Хардуер и софтуер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6082" y="1141022"/>
            <a:ext cx="9989152" cy="52760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Компютърната система </a:t>
            </a:r>
            <a:r>
              <a:rPr lang="bg-BG" dirty="0"/>
              <a:t>(</a:t>
            </a:r>
            <a:r>
              <a:rPr lang="bg-BG" b="1" dirty="0"/>
              <a:t>КС</a:t>
            </a:r>
            <a:r>
              <a:rPr lang="bg-BG" dirty="0"/>
              <a:t>) се състои от </a:t>
            </a:r>
            <a:r>
              <a:rPr lang="bg-BG" b="1" dirty="0"/>
              <a:t>хардуер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софтуер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Хардуер </a:t>
            </a:r>
            <a:r>
              <a:rPr lang="bg-BG" dirty="0">
                <a:solidFill>
                  <a:srgbClr val="234465"/>
                </a:solidFill>
              </a:rPr>
              <a:t>(</a:t>
            </a:r>
            <a:r>
              <a:rPr lang="en-US" b="1" dirty="0">
                <a:solidFill>
                  <a:srgbClr val="234465"/>
                </a:solidFill>
              </a:rPr>
              <a:t>hardware</a:t>
            </a:r>
            <a:r>
              <a:rPr lang="bg-BG" dirty="0">
                <a:solidFill>
                  <a:srgbClr val="234465"/>
                </a:solidFill>
              </a:rPr>
              <a:t>) </a:t>
            </a:r>
            <a:r>
              <a:rPr lang="bg-BG" dirty="0"/>
              <a:t>– </a:t>
            </a:r>
            <a:r>
              <a:rPr lang="bg-BG" b="1" dirty="0"/>
              <a:t>физически компоненти </a:t>
            </a:r>
            <a:r>
              <a:rPr lang="bg-BG" dirty="0"/>
              <a:t>на компютъра + </a:t>
            </a:r>
            <a:r>
              <a:rPr lang="bg-BG" b="1" dirty="0"/>
              <a:t>периферни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rgbClr val="234465"/>
                </a:solidFill>
              </a:rPr>
              <a:t>устройства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solidFill>
                  <a:srgbClr val="234465"/>
                </a:solidFill>
              </a:rPr>
              <a:t>͏</a:t>
            </a:r>
            <a:r>
              <a:rPr lang="bg-BG" b="1" dirty="0">
                <a:solidFill>
                  <a:schemeClr val="bg1"/>
                </a:solidFill>
              </a:rPr>
              <a:t>Софтуер</a:t>
            </a:r>
            <a:r>
              <a:rPr lang="bg-BG" dirty="0">
                <a:solidFill>
                  <a:srgbClr val="234465"/>
                </a:solidFill>
              </a:rPr>
              <a:t> (</a:t>
            </a:r>
            <a:r>
              <a:rPr lang="en-US" b="1" dirty="0">
                <a:solidFill>
                  <a:srgbClr val="234465"/>
                </a:solidFill>
              </a:rPr>
              <a:t>software</a:t>
            </a:r>
            <a:r>
              <a:rPr lang="en-US" dirty="0">
                <a:solidFill>
                  <a:srgbClr val="234465"/>
                </a:solidFill>
              </a:rPr>
              <a:t>) </a:t>
            </a:r>
            <a:r>
              <a:rPr lang="bg-BG" dirty="0">
                <a:solidFill>
                  <a:srgbClr val="234465"/>
                </a:solidFill>
              </a:rPr>
              <a:t>– </a:t>
            </a:r>
            <a:r>
              <a:rPr lang="bg-BG" b="1" dirty="0">
                <a:solidFill>
                  <a:srgbClr val="234465"/>
                </a:solidFill>
              </a:rPr>
              <a:t>програмите</a:t>
            </a:r>
            <a:r>
              <a:rPr lang="bg-BG" dirty="0">
                <a:solidFill>
                  <a:srgbClr val="234465"/>
                </a:solidFill>
              </a:rPr>
              <a:t> в компютърната система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Компютърна система (КС)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5213299" y="4411526"/>
            <a:ext cx="4838333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D4F49-031D-A6F9-5016-F490BE349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Системен блок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– </a:t>
            </a:r>
            <a:r>
              <a:rPr lang="bg-BG" sz="3200" dirty="0"/>
              <a:t>в него са </a:t>
            </a:r>
            <a:r>
              <a:rPr lang="bg-BG" sz="3200" b="1" dirty="0"/>
              <a:t>основните компоненти </a:t>
            </a:r>
            <a:r>
              <a:rPr lang="bg-BG" sz="3200" dirty="0"/>
              <a:t>на </a:t>
            </a:r>
            <a:r>
              <a:rPr lang="bg-BG" sz="3200" b="1" dirty="0"/>
              <a:t>КС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Дънна платка </a:t>
            </a:r>
            <a:r>
              <a:rPr lang="bg-BG" sz="3000" dirty="0"/>
              <a:t>(</a:t>
            </a:r>
            <a:r>
              <a:rPr lang="en-US" sz="3000" b="1" dirty="0"/>
              <a:t>Motherboard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</a:t>
            </a:r>
            <a:r>
              <a:rPr lang="bg-BG" sz="3000" dirty="0"/>
              <a:t> всички свързани към нея </a:t>
            </a:r>
            <a:r>
              <a:rPr lang="bg-BG" sz="3000" b="1" dirty="0"/>
              <a:t>компоненти</a:t>
            </a:r>
            <a:r>
              <a:rPr lang="bg-BG" sz="3000" dirty="0"/>
              <a:t> 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Процесор</a:t>
            </a:r>
            <a:r>
              <a:rPr lang="bg-BG" sz="3000" dirty="0"/>
              <a:t> (</a:t>
            </a:r>
            <a:r>
              <a:rPr lang="en-US" sz="3000" b="1" dirty="0"/>
              <a:t>CPU</a:t>
            </a:r>
            <a:r>
              <a:rPr lang="bg-BG" sz="3000" dirty="0"/>
              <a:t>)</a:t>
            </a:r>
            <a:r>
              <a:rPr lang="en-US" sz="3000" dirty="0"/>
              <a:t> – </a:t>
            </a:r>
            <a:r>
              <a:rPr lang="bg-BG" sz="3000" b="1" dirty="0"/>
              <a:t>управляващото</a:t>
            </a:r>
            <a:r>
              <a:rPr lang="bg-BG" sz="3000" dirty="0"/>
              <a:t> устройство</a:t>
            </a:r>
          </a:p>
          <a:p>
            <a:pPr lvl="1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Оперативна памет</a:t>
            </a:r>
            <a:r>
              <a:rPr lang="bg-BG" sz="3000" dirty="0"/>
              <a:t> (</a:t>
            </a:r>
            <a:r>
              <a:rPr lang="en-US" sz="3000" b="1" dirty="0"/>
              <a:t>RAM</a:t>
            </a:r>
            <a:r>
              <a:rPr lang="bg-BG" sz="3000" dirty="0"/>
              <a:t>)</a:t>
            </a:r>
            <a:r>
              <a:rPr lang="en-US" sz="3000" dirty="0"/>
              <a:t> –</a:t>
            </a:r>
            <a:r>
              <a:rPr lang="bg-BG" sz="3000" dirty="0"/>
              <a:t> в/от нея </a:t>
            </a:r>
            <a:r>
              <a:rPr lang="bg-BG" sz="3000" dirty="0" smtClean="0"/>
              <a:t>процесорът </a:t>
            </a:r>
            <a:r>
              <a:rPr lang="bg-BG" sz="3000" b="1" dirty="0" smtClean="0"/>
              <a:t>записва</a:t>
            </a:r>
            <a:r>
              <a:rPr lang="bg-BG" sz="3000" dirty="0" smtClean="0"/>
              <a:t>/</a:t>
            </a:r>
            <a:r>
              <a:rPr lang="bg-BG" sz="3000" b="1" dirty="0" smtClean="0"/>
              <a:t>чете</a:t>
            </a:r>
            <a:r>
              <a:rPr lang="bg-BG" sz="3000" dirty="0" smtClean="0"/>
              <a:t> данни</a:t>
            </a:r>
            <a:endParaRPr lang="bg-BG" sz="3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7BFD-0CDA-523A-C2F3-DE6C6D7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</a:t>
            </a:r>
            <a:r>
              <a:rPr lang="bg-BG" dirty="0" smtClean="0"/>
              <a:t>хардуер</a:t>
            </a:r>
            <a:r>
              <a:rPr lang="en-US" dirty="0" smtClean="0"/>
              <a:t> (1)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5DAE-4652-3614-18D6-9D579EEED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 descr="Дънна платка GIGABYTE B650M D3HP socket AM5, 4xDDR5 от Allstore.bg само за  274.38 лв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875" l="10000" r="90000">
                        <a14:foregroundMark x1="14625" y1="77000" x2="11750" y2="6125"/>
                        <a14:foregroundMark x1="11250" y1="6625" x2="82750" y2="15000"/>
                        <a14:foregroundMark x1="82750" y1="15000" x2="86750" y2="89250"/>
                        <a14:foregroundMark x1="18125" y1="59375" x2="16875" y2="43625"/>
                        <a14:foregroundMark x1="61500" y1="53750" x2="50375" y2="21625"/>
                        <a14:foregroundMark x1="51625" y1="51500" x2="66875" y2="26000"/>
                        <a14:foregroundMark x1="73500" y1="30875" x2="48000" y2="26000"/>
                        <a14:foregroundMark x1="27875" y1="76750" x2="30875" y2="69625"/>
                        <a14:foregroundMark x1="50875" y1="90250" x2="83500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36" y="4083246"/>
            <a:ext cx="2622795" cy="2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PU, processor PNG transparent image download, size: 1000x1000px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7" y="4203677"/>
            <a:ext cx="2381931" cy="23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M PNG Image for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94" y="4376230"/>
            <a:ext cx="3258917" cy="203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5253</TotalTime>
  <Words>717</Words>
  <Application>Microsoft Office PowerPoint</Application>
  <PresentationFormat>Widescreen</PresentationFormat>
  <Paragraphs>134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Въведение в информационните технологии и компютърните системи</vt:lpstr>
      <vt:lpstr>Съдържание</vt:lpstr>
      <vt:lpstr>PowerPoint Presentation</vt:lpstr>
      <vt:lpstr>Основни понятия в ИТ (1)</vt:lpstr>
      <vt:lpstr>Основни понятия в ИТ (2)</vt:lpstr>
      <vt:lpstr>Основни понятия в ИТ (3)</vt:lpstr>
      <vt:lpstr>PowerPoint Presentation</vt:lpstr>
      <vt:lpstr>Компютърна система (КС)</vt:lpstr>
      <vt:lpstr>Видове хардуер (1)</vt:lpstr>
      <vt:lpstr>Видове хардуер (2)</vt:lpstr>
      <vt:lpstr>Видове хардуер – аналогия с работилница</vt:lpstr>
      <vt:lpstr>Входни устройства</vt:lpstr>
      <vt:lpstr>Изходни устройства</vt:lpstr>
      <vt:lpstr>Входно-изходни устройства</vt:lpstr>
      <vt:lpstr>Видове софтуер</vt:lpstr>
      <vt:lpstr>PowerPoint Presentation</vt:lpstr>
      <vt:lpstr>Правила за безопасна работа с КС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информационните технологии и компютърните системи</dc:title>
  <dc:subject>КМИТ - 5 клас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447</cp:revision>
  <dcterms:created xsi:type="dcterms:W3CDTF">2018-05-23T13:08:44Z</dcterms:created>
  <dcterms:modified xsi:type="dcterms:W3CDTF">2024-01-03T19:22:42Z</dcterms:modified>
  <cp:category>computer programming, programming</cp:category>
</cp:coreProperties>
</file>